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2"/>
  </p:notesMasterIdLst>
  <p:handoutMasterIdLst>
    <p:handoutMasterId r:id="rId53"/>
  </p:handoutMasterIdLst>
  <p:sldIdLst>
    <p:sldId id="3970" r:id="rId2"/>
    <p:sldId id="328" r:id="rId3"/>
    <p:sldId id="3935" r:id="rId4"/>
    <p:sldId id="1091" r:id="rId5"/>
    <p:sldId id="3943" r:id="rId6"/>
    <p:sldId id="3997" r:id="rId7"/>
    <p:sldId id="3998" r:id="rId8"/>
    <p:sldId id="4069" r:id="rId9"/>
    <p:sldId id="4070" r:id="rId10"/>
    <p:sldId id="4054" r:id="rId11"/>
    <p:sldId id="3886" r:id="rId12"/>
    <p:sldId id="3947" r:id="rId13"/>
    <p:sldId id="4035" r:id="rId14"/>
    <p:sldId id="4076" r:id="rId15"/>
    <p:sldId id="4071" r:id="rId16"/>
    <p:sldId id="278" r:id="rId17"/>
    <p:sldId id="4079" r:id="rId18"/>
    <p:sldId id="4072" r:id="rId19"/>
    <p:sldId id="4077" r:id="rId20"/>
    <p:sldId id="4005" r:id="rId21"/>
    <p:sldId id="4078" r:id="rId22"/>
    <p:sldId id="4062" r:id="rId23"/>
    <p:sldId id="3985" r:id="rId24"/>
    <p:sldId id="4012" r:id="rId25"/>
    <p:sldId id="4058" r:id="rId26"/>
    <p:sldId id="4073" r:id="rId27"/>
    <p:sldId id="4074" r:id="rId28"/>
    <p:sldId id="4075" r:id="rId29"/>
    <p:sldId id="4065" r:id="rId30"/>
    <p:sldId id="4024" r:id="rId31"/>
    <p:sldId id="4022" r:id="rId32"/>
    <p:sldId id="4026" r:id="rId33"/>
    <p:sldId id="4066" r:id="rId34"/>
    <p:sldId id="4036" r:id="rId35"/>
    <p:sldId id="3995" r:id="rId36"/>
    <p:sldId id="3964" r:id="rId37"/>
    <p:sldId id="4067" r:id="rId38"/>
    <p:sldId id="1197" r:id="rId39"/>
    <p:sldId id="4053" r:id="rId40"/>
    <p:sldId id="4001" r:id="rId41"/>
    <p:sldId id="1076" r:id="rId42"/>
    <p:sldId id="4060" r:id="rId43"/>
    <p:sldId id="4061" r:id="rId44"/>
    <p:sldId id="3900" r:id="rId45"/>
    <p:sldId id="3993" r:id="rId46"/>
    <p:sldId id="3847" r:id="rId47"/>
    <p:sldId id="4027" r:id="rId48"/>
    <p:sldId id="271" r:id="rId49"/>
    <p:sldId id="4042" r:id="rId50"/>
    <p:sldId id="4020" r:id="rId5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3" autoAdjust="0"/>
    <p:restoredTop sz="94694" autoAdjust="0"/>
  </p:normalViewPr>
  <p:slideViewPr>
    <p:cSldViewPr snapToGrid="0" snapToObjects="1">
      <p:cViewPr varScale="1">
        <p:scale>
          <a:sx n="100" d="100"/>
          <a:sy n="100" d="100"/>
        </p:scale>
        <p:origin x="176" y="6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D6F7F7-3827-4DEB-B32B-FA52AE4D6082}" type="datetimeFigureOut">
              <a:rPr lang="en-US" smtClean="0"/>
              <a:t>1/12/22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9740C2-3217-47A2-9654-2E50BB63E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8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75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Above</a:t>
            </a:r>
            <a:r>
              <a:rPr lang="en-US" baseline="0" dirty="0"/>
              <a:t> pre-pandemic levels, but not back to potential output.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7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 Luis Obispo +18.4%  ,</a:t>
            </a:r>
            <a:r>
              <a:rPr lang="en-US" baseline="0" dirty="0"/>
              <a:t> Santa Barbara +25.7%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5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  Nov. 2021  3.9%</a:t>
            </a:r>
            <a:r>
              <a:rPr lang="en-US" baseline="0" dirty="0"/>
              <a:t>    California  6.9%      San Luis Obispo 3.6%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71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72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IMF: 6%  Fed: 5.5%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16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CLF16OV.png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74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6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acktherecovery.org/" TargetMode="External"/><Relationship Id="rId4" Type="http://schemas.openxmlformats.org/officeDocument/2006/relationships/image" Target="file:////Users/Jon/NEED%20Dropbox/Presentations/Coronavirus/Images/totalspend.p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_High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Employment/JOLTS/jolts_QUITS_Low.png" TargetMode="Externa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wagecomp_leisure_nocpi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wagecomp_leisure.png" TargetMode="Externa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ProdnWages_recessionChange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ProdnWages_recessionChange_recent.png" TargetMode="Externa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hecking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CLF16OV.png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PostpandemicRent.pn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mepricesReal_recession.png" TargetMode="External"/><Relationship Id="rId5" Type="http://schemas.openxmlformats.org/officeDocument/2006/relationships/image" Target="../media/image41.png"/><Relationship Id="rId4" Type="http://schemas.openxmlformats.org/officeDocument/2006/relationships/image" Target="file:////Volumes/Promise%20Pegasus/FileShare/Presentations/Base_New/Charts/0.USGraphs/Housing/housing.png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Zhvi_AllHomes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Santa_Clara/Zhvi_AllHomes.png" TargetMode="Externa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99151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 and Coronavirus Economics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E8E3345-57EB-B94B-87EC-BBCE581ED8D4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Central Coast Chapter of the CSMFO, </a:t>
            </a:r>
            <a:br>
              <a:rPr lang="en-US" sz="3100" dirty="0">
                <a:solidFill>
                  <a:schemeClr val="tx2"/>
                </a:solidFill>
              </a:rPr>
            </a:b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Doris </a:t>
            </a:r>
            <a:r>
              <a:rPr lang="en-US" sz="3100" dirty="0" err="1">
                <a:solidFill>
                  <a:schemeClr val="tx2"/>
                </a:solidFill>
              </a:rPr>
              <a:t>Geide</a:t>
            </a:r>
            <a:r>
              <a:rPr lang="en-US" sz="3100" dirty="0">
                <a:solidFill>
                  <a:schemeClr val="tx2"/>
                </a:solidFill>
              </a:rPr>
              <a:t>-Stevenson, Ph.D.</a:t>
            </a:r>
            <a:br>
              <a:rPr lang="en-US" sz="3100" dirty="0">
                <a:solidFill>
                  <a:schemeClr val="tx2"/>
                </a:solidFill>
              </a:rPr>
            </a:br>
            <a:r>
              <a:rPr lang="en-US" sz="3100" dirty="0">
                <a:solidFill>
                  <a:schemeClr val="tx2"/>
                </a:solidFill>
              </a:rPr>
              <a:t>Weber State University, Ogden, UT</a:t>
            </a:r>
          </a:p>
        </p:txBody>
      </p:sp>
    </p:spTree>
    <p:extLst>
      <p:ext uri="{BB962C8B-B14F-4D97-AF65-F5344CB8AC3E}">
        <p14:creationId xmlns:p14="http://schemas.microsoft.com/office/powerpoint/2010/main" val="274317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The Role of the Pandemic versus Policy Adjustments?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8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 and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$0.5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$0.2 Trillion ABOVE 2019-Q4 level.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06769"/>
            <a:ext cx="10515600" cy="444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8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517428" y="932693"/>
            <a:ext cx="9551314" cy="529753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5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9A983A-7D09-BA42-81C8-8908D8F1AA05}"/>
              </a:ext>
            </a:extLst>
          </p:cNvPr>
          <p:cNvSpPr/>
          <p:nvPr/>
        </p:nvSpPr>
        <p:spPr>
          <a:xfrm>
            <a:off x="7714909" y="1852802"/>
            <a:ext cx="1232722" cy="64677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EBE99-F1D4-7648-8CFB-C0E9E4F51591}"/>
              </a:ext>
            </a:extLst>
          </p:cNvPr>
          <p:cNvSpPr txBox="1"/>
          <p:nvPr/>
        </p:nvSpPr>
        <p:spPr>
          <a:xfrm>
            <a:off x="7842450" y="1404516"/>
            <a:ext cx="9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Q3 - Flat</a:t>
            </a:r>
          </a:p>
        </p:txBody>
      </p:sp>
    </p:spTree>
    <p:extLst>
      <p:ext uri="{BB962C8B-B14F-4D97-AF65-F5344CB8AC3E}">
        <p14:creationId xmlns:p14="http://schemas.microsoft.com/office/powerpoint/2010/main" val="80225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Not All Industries Were Equally Harmed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1032" name="Picture 8" descr="https://needelegation.org/LocalGraphs/Counties/CA/San_Luis_Obispo/gdp_ch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69" y="1248508"/>
            <a:ext cx="9152793" cy="473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1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Un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precedented Policy Support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752" y="1783191"/>
            <a:ext cx="6393840" cy="34482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560885" y="6437034"/>
            <a:ext cx="5333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Vanguard Economic and Market Outlook for 2022:Striking a better balance </a:t>
            </a:r>
          </a:p>
        </p:txBody>
      </p:sp>
    </p:spTree>
    <p:extLst>
      <p:ext uri="{BB962C8B-B14F-4D97-AF65-F5344CB8AC3E}">
        <p14:creationId xmlns:p14="http://schemas.microsoft.com/office/powerpoint/2010/main" val="349414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ployment Changes - 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464669" y="6595351"/>
            <a:ext cx="1441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New York Times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251" y="1455738"/>
            <a:ext cx="3972714" cy="4351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489" y="1325563"/>
            <a:ext cx="31527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38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787404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3.9 Million below February, 2020.</a:t>
            </a:r>
          </a:p>
          <a:p>
            <a:r>
              <a:rPr lang="en-US" sz="2100" dirty="0"/>
              <a:t>8.6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183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 Force Participation and Unemployment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915" y="1720013"/>
            <a:ext cx="5539153" cy="40513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330" y="1720013"/>
            <a:ext cx="5407269" cy="405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6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 Force Growth in San Luis Obispo Co.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2050" name="Picture 2" descr="https://needelegation.org/LocalGraphs/Counties/CA/San_Luis_Obispo/laus_lf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31" y="1037492"/>
            <a:ext cx="9372600" cy="488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56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ation News – Today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5892" y="1906462"/>
            <a:ext cx="4648200" cy="31718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98422" y="6595351"/>
            <a:ext cx="1899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Wall Street Journal </a:t>
            </a:r>
          </a:p>
        </p:txBody>
      </p:sp>
    </p:spTree>
    <p:extLst>
      <p:ext uri="{BB962C8B-B14F-4D97-AF65-F5344CB8AC3E}">
        <p14:creationId xmlns:p14="http://schemas.microsoft.com/office/powerpoint/2010/main" val="2559775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621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I don’t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asure of Inflation Expectations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63061"/>
            <a:ext cx="6061364" cy="40513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240385" y="1637607"/>
            <a:ext cx="46031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Breakeven Inflation Rate = Difference between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nominal and real 10-year Treasury constant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Maturity securities.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Market participants still expect around 2.5%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inflation annually over the next 10 years.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Inflation expectations are still ‘anchored’.</a:t>
            </a:r>
          </a:p>
        </p:txBody>
      </p:sp>
    </p:spTree>
    <p:extLst>
      <p:ext uri="{BB962C8B-B14F-4D97-AF65-F5344CB8AC3E}">
        <p14:creationId xmlns:p14="http://schemas.microsoft.com/office/powerpoint/2010/main" val="340542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B004D-673D-7D4C-A7E3-FB405CB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225D-F2EA-DC46-83B8-28CE97E5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762000"/>
            <a:ext cx="101219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2D780-7539-8F40-B7AA-F5F140FF7B4E}"/>
              </a:ext>
            </a:extLst>
          </p:cNvPr>
          <p:cNvSpPr txBox="1"/>
          <p:nvPr/>
        </p:nvSpPr>
        <p:spPr>
          <a:xfrm>
            <a:off x="10121326" y="6456851"/>
            <a:ext cx="1484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Investopedia</a:t>
            </a:r>
          </a:p>
        </p:txBody>
      </p:sp>
    </p:spTree>
    <p:extLst>
      <p:ext uri="{BB962C8B-B14F-4D97-AF65-F5344CB8AC3E}">
        <p14:creationId xmlns:p14="http://schemas.microsoft.com/office/powerpoint/2010/main" val="911006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93855-1ADC-7843-8691-796E3B4781C5}"/>
              </a:ext>
            </a:extLst>
          </p:cNvPr>
          <p:cNvSpPr txBox="1"/>
          <p:nvPr/>
        </p:nvSpPr>
        <p:spPr>
          <a:xfrm>
            <a:off x="4759231" y="4540197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373639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148830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719A-5294-7747-8C3B-056AF234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porate Profits…Adding to Inflation?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4534C-AD15-5C48-A1F7-E034ABBC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5562"/>
            <a:ext cx="10515600" cy="460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31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jected Policy Changes - Fed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3074" name="Picture 2" descr="The Fed&amp;#39;s New Dot Plot After Its December Rate Meeting: Chart - Bloomber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12" y="1570038"/>
            <a:ext cx="8850176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11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Fed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Reaction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Likely to raise interest rates faster than expected – especially if the labor market keeps recovering (fewer demand/supply imbalances, continued recovery of the labor force participation rate and low unemployment rate).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49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ity Markets – Is there Overvaluation?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5563"/>
            <a:ext cx="10515600" cy="34750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529862" y="5187462"/>
            <a:ext cx="10022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Likely yes – based on negative real earnings yields (inflation adjusted earnings per share) which indicates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that profits are not keeping up with share price increases (even though corporate profits are increasing). </a:t>
            </a:r>
          </a:p>
        </p:txBody>
      </p:sp>
    </p:spTree>
    <p:extLst>
      <p:ext uri="{BB962C8B-B14F-4D97-AF65-F5344CB8AC3E}">
        <p14:creationId xmlns:p14="http://schemas.microsoft.com/office/powerpoint/2010/main" val="1428132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Resignation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3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640+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61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F370-2712-4C49-94B3-F1CD7DBC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Are High! The Great Resignation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9D3ED7-18D4-2142-83E2-2EB6F2BB5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53B1F-C4EF-6D4F-A2EE-C88A4711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11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5871-0770-5E43-B171-91ADB4E9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– Rising, but More in Some Industries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F9D02C78-9627-A041-9EAC-D0A7803B3F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76049" y="1795681"/>
            <a:ext cx="5843751" cy="4251557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1B99DBA2-5EEE-2243-B39E-38D2C2E088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199" y="1795681"/>
            <a:ext cx="5843751" cy="425155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C9D87-917E-8F4F-A3F6-00059763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151A2-E084-6D49-8DD3-CEE75050CDCC}"/>
              </a:ext>
            </a:extLst>
          </p:cNvPr>
          <p:cNvSpPr txBox="1"/>
          <p:nvPr/>
        </p:nvSpPr>
        <p:spPr>
          <a:xfrm>
            <a:off x="3329609" y="2246243"/>
            <a:ext cx="192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Accom. &amp; Food Services</a:t>
            </a:r>
          </a:p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2DB7A-F840-7041-B621-4899193BB4AB}"/>
              </a:ext>
            </a:extLst>
          </p:cNvPr>
          <p:cNvSpPr txBox="1"/>
          <p:nvPr/>
        </p:nvSpPr>
        <p:spPr>
          <a:xfrm>
            <a:off x="4833730" y="3121223"/>
            <a:ext cx="596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19200"/>
                </a:solidFill>
              </a:rPr>
              <a:t>Retail</a:t>
            </a:r>
          </a:p>
        </p:txBody>
      </p:sp>
    </p:spTree>
    <p:extLst>
      <p:ext uri="{BB962C8B-B14F-4D97-AF65-F5344CB8AC3E}">
        <p14:creationId xmlns:p14="http://schemas.microsoft.com/office/powerpoint/2010/main" val="117554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6618602-C285-374C-85AE-083C5095E9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6B62D-BB09-3643-B1CE-CD8B10EC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</a:t>
            </a:r>
            <a:r>
              <a:rPr lang="en-US" dirty="0"/>
              <a:t> is Happening as Nominal Wages Rise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3A34035-FFDA-8C44-9A26-E9850BDED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r:link="rId5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612BF-2A6F-834C-AF0F-4497FF44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3092A-5266-0F4F-977E-3312A6E1E63E}"/>
              </a:ext>
            </a:extLst>
          </p:cNvPr>
          <p:cNvSpPr txBox="1"/>
          <p:nvPr/>
        </p:nvSpPr>
        <p:spPr>
          <a:xfrm>
            <a:off x="7035977" y="1856099"/>
            <a:ext cx="169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74F26-369A-2A4E-8116-108B9A347420}"/>
              </a:ext>
            </a:extLst>
          </p:cNvPr>
          <p:cNvSpPr txBox="1"/>
          <p:nvPr/>
        </p:nvSpPr>
        <p:spPr>
          <a:xfrm>
            <a:off x="7773593" y="3371088"/>
            <a:ext cx="1224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Total Nonfarm</a:t>
            </a:r>
          </a:p>
        </p:txBody>
      </p:sp>
    </p:spTree>
    <p:extLst>
      <p:ext uri="{BB962C8B-B14F-4D97-AF65-F5344CB8AC3E}">
        <p14:creationId xmlns:p14="http://schemas.microsoft.com/office/powerpoint/2010/main" val="12050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1779-FA67-DC48-A0FB-FB09B909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Adjusted Wages Are Falling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5E9C1-3EFF-0A40-97B4-6C2EB2CD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16" name="Content Placeholder 15" descr="Chart&#10;&#10;Description automatically generated">
            <a:extLst>
              <a:ext uri="{FF2B5EF4-FFF2-40B4-BE49-F238E27FC236}">
                <a16:creationId xmlns:a16="http://schemas.microsoft.com/office/drawing/2014/main" id="{81B69AF8-A6D5-DC47-A245-2C79A19E3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55712" y="1336056"/>
            <a:ext cx="9788339" cy="4894170"/>
          </a:xfrm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5F906F70-B2B9-D84E-AC6F-530D70A28C25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1255712" y="1363745"/>
            <a:ext cx="9788339" cy="489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D223-940E-1F48-91E0-195C16D2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Dec</a:t>
            </a:r>
            <a:r>
              <a:rPr lang="en-US" dirty="0"/>
              <a:t>lining Resources May Change Things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976C88AA-EEF6-9E48-8A91-77CC23E84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54045" y="994173"/>
            <a:ext cx="7683909" cy="52360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2D20E-B73E-5F40-BF7F-5C7C1484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43319-F3B7-6644-9C08-449F557F0A9F}"/>
              </a:ext>
            </a:extLst>
          </p:cNvPr>
          <p:cNvSpPr txBox="1"/>
          <p:nvPr/>
        </p:nvSpPr>
        <p:spPr>
          <a:xfrm>
            <a:off x="9272751" y="6412788"/>
            <a:ext cx="22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NYTimes.com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3824F4-D416-ED4A-9212-FC980FF2A55F}"/>
              </a:ext>
            </a:extLst>
          </p:cNvPr>
          <p:cNvSpPr/>
          <p:nvPr/>
        </p:nvSpPr>
        <p:spPr>
          <a:xfrm>
            <a:off x="8402595" y="2248930"/>
            <a:ext cx="1535359" cy="81554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9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6095-2899-A446-AEC5-9A71BD4B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</a:t>
            </a:r>
            <a:r>
              <a:rPr lang="en-US" dirty="0"/>
              <a:t>mary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7BD4-4CD4-5F47-872F-893D5F32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644553" cy="4351338"/>
          </a:xfrm>
        </p:spPr>
        <p:txBody>
          <a:bodyPr>
            <a:normAutofit/>
          </a:bodyPr>
          <a:lstStyle/>
          <a:p>
            <a:r>
              <a:rPr lang="en-US" dirty="0"/>
              <a:t>GDP</a:t>
            </a:r>
          </a:p>
          <a:p>
            <a:pPr lvl="1"/>
            <a:r>
              <a:rPr lang="en-US" dirty="0"/>
              <a:t>Recovered the decline, but not where it should be. </a:t>
            </a:r>
          </a:p>
          <a:p>
            <a:pPr lvl="1"/>
            <a:r>
              <a:rPr lang="en-US" dirty="0"/>
              <a:t>Won’t recover previous forecast until late 2022. Growth: 4.0%</a:t>
            </a:r>
          </a:p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Still down 8.6 million jobs relative to forecast.  (3.9 million relative to Feb/20).</a:t>
            </a:r>
          </a:p>
          <a:p>
            <a:pPr lvl="1"/>
            <a:r>
              <a:rPr lang="en-US" dirty="0"/>
              <a:t>Labor force is 2.5 million smaller than at the beginning of the pandemic.</a:t>
            </a:r>
          </a:p>
          <a:p>
            <a:pPr lvl="1"/>
            <a:r>
              <a:rPr lang="en-US" dirty="0"/>
              <a:t>Rising wages are not enticing low-wage workers back to work.</a:t>
            </a:r>
          </a:p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Going to be high for a while, but transitory – maybe?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412ED-6D63-134A-AFC3-BB207DBE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155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8285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Recovery is well underway, but will be slowing.</a:t>
            </a:r>
          </a:p>
          <a:p>
            <a:pPr>
              <a:spcAft>
                <a:spcPts val="1000"/>
              </a:spcAft>
            </a:pPr>
            <a:r>
              <a:rPr lang="en-US" dirty="0"/>
              <a:t>GDP will likely have expanded 5.5% percent in 2021, about 4% in 2022.</a:t>
            </a:r>
          </a:p>
          <a:p>
            <a:pPr>
              <a:spcAft>
                <a:spcPts val="1000"/>
              </a:spcAft>
            </a:pPr>
            <a:r>
              <a:rPr lang="en-US" dirty="0"/>
              <a:t>Physical health determines economic health for the economy.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Variants may well slow our progress: Omicron.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Gov’t missteps may also hinder progress.</a:t>
            </a:r>
          </a:p>
          <a:p>
            <a:pPr>
              <a:spcAft>
                <a:spcPts val="1000"/>
              </a:spcAft>
            </a:pPr>
            <a:r>
              <a:rPr lang="en-US" dirty="0"/>
              <a:t>Biggest problems: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 bottlenecks.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Labor force participation.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702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98C0-48DD-A04F-8F57-FD142987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Bes</a:t>
            </a:r>
            <a:r>
              <a:rPr lang="en-US" dirty="0"/>
              <a:t>t Measures of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FCDC-4A76-D145-A9C5-C9FE6F275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Inflation – getting it under control.</a:t>
            </a:r>
          </a:p>
          <a:p>
            <a:pPr>
              <a:lnSpc>
                <a:spcPct val="200000"/>
              </a:lnSpc>
            </a:pPr>
            <a:r>
              <a:rPr lang="en-US" dirty="0"/>
              <a:t>Real wages – need to see progress.</a:t>
            </a:r>
          </a:p>
          <a:p>
            <a:pPr>
              <a:lnSpc>
                <a:spcPct val="200000"/>
              </a:lnSpc>
            </a:pPr>
            <a:r>
              <a:rPr lang="en-US" dirty="0"/>
              <a:t>Workforce participation – need growth here to get GDP growth.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Pay less attention to the unemployment rate.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80EE6-49CA-4D4E-ADA5-B4D9A233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14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7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458D-CDD5-2140-8E38-B5F6A036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AB938-D177-AA4A-99C6-9E4090F1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A6ABBB-A7D4-ED46-B464-AA78BBC57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8995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42487755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FE16F-9E21-4949-BD71-F4A1BE18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 Are at the Core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1F940-3D7E-B147-A909-9A0C1B58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D39A3-F10C-AB4E-A1D3-D5404C6F3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19" y="941621"/>
            <a:ext cx="7426161" cy="528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19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ECFD-4E5F-3147-8461-8474CB70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Supply Chains?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63692-5411-AB4A-821E-B64F765F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F7F0F-E0C8-154B-852D-6CB7D6BD4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071" y="857160"/>
            <a:ext cx="6442292" cy="5417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011580-872F-0D47-8975-5572B5944F60}"/>
              </a:ext>
            </a:extLst>
          </p:cNvPr>
          <p:cNvSpPr txBox="1"/>
          <p:nvPr/>
        </p:nvSpPr>
        <p:spPr>
          <a:xfrm>
            <a:off x="7985974" y="6554787"/>
            <a:ext cx="4167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www.cfr.org</a:t>
            </a:r>
            <a:r>
              <a:rPr lang="en-US" sz="1200" dirty="0"/>
              <a:t>/article/what-happened-supply-chains-2021</a:t>
            </a:r>
          </a:p>
        </p:txBody>
      </p:sp>
    </p:spTree>
    <p:extLst>
      <p:ext uri="{BB962C8B-B14F-4D97-AF65-F5344CB8AC3E}">
        <p14:creationId xmlns:p14="http://schemas.microsoft.com/office/powerpoint/2010/main" val="40303712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79349-F75C-4BB6-AB33-68991D24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Puz</a:t>
            </a:r>
            <a:r>
              <a:rPr lang="en-US" dirty="0"/>
              <a:t>zle:  Is Inflation Permanently Higher?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11030-6C8D-41D5-B96E-904CEB43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Fed: Price increases may be: </a:t>
            </a:r>
          </a:p>
          <a:p>
            <a:pPr lvl="1"/>
            <a:r>
              <a:rPr lang="en-US" dirty="0"/>
              <a:t>1) rebound from low prices last year; </a:t>
            </a:r>
          </a:p>
          <a:p>
            <a:pPr lvl="1"/>
            <a:r>
              <a:rPr lang="en-US" dirty="0"/>
              <a:t>2) temporary due to supply chain disruptions; e.g., used cars, </a:t>
            </a:r>
            <a:r>
              <a:rPr lang="en-US" dirty="0" err="1"/>
              <a:t>bldg</a:t>
            </a:r>
            <a:r>
              <a:rPr lang="en-US" dirty="0"/>
              <a:t> supplies.</a:t>
            </a:r>
          </a:p>
          <a:p>
            <a:pPr lvl="1"/>
            <a:r>
              <a:rPr lang="en-US" dirty="0"/>
              <a:t>3) influenced by rising wages in the future.</a:t>
            </a:r>
          </a:p>
          <a:p>
            <a:endParaRPr lang="en-US" dirty="0"/>
          </a:p>
          <a:p>
            <a:r>
              <a:rPr lang="en-US" dirty="0"/>
              <a:t>On the other hand:  We are close to full employment and monetary and fiscal policies are very easy.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Nobody knows, but Fed has wavered in its optimism.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17A9B-4ABB-47C8-930C-1CC3D198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01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8B6A-7B9A-084F-A11D-ACCDF274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Tele</a:t>
            </a:r>
            <a:r>
              <a:rPr lang="en-US" dirty="0"/>
              <a:t>commuting – Will it Stick?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BB9E-F263-714D-8CBD-BF3232FA4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from home is ALWAYS less productive than working in the office.</a:t>
            </a:r>
          </a:p>
          <a:p>
            <a:pPr lvl="1"/>
            <a:r>
              <a:rPr lang="en-US" dirty="0"/>
              <a:t>But the gap has shrunk because of technology.</a:t>
            </a:r>
          </a:p>
          <a:p>
            <a:r>
              <a:rPr lang="en-US" dirty="0"/>
              <a:t>In the interest of workplace productivity, employers are likely to allow more working from home.</a:t>
            </a:r>
          </a:p>
          <a:p>
            <a:pPr lvl="1"/>
            <a:r>
              <a:rPr lang="en-US" dirty="0"/>
              <a:t>Increased in-office moral and hence productivity.</a:t>
            </a:r>
          </a:p>
          <a:p>
            <a:pPr lvl="1"/>
            <a:r>
              <a:rPr lang="en-US" dirty="0"/>
              <a:t>But not 100% or even 50%.  How much?</a:t>
            </a:r>
          </a:p>
          <a:p>
            <a:r>
              <a:rPr lang="en-US" dirty="0"/>
              <a:t>Has important implications for real estate.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E2836-CEA5-E346-A619-42D74FC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3044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3CF5-2F16-5A4D-AA9F-347C80B4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5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idential Real Estate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6C721-FD1E-2E4D-9EC2-01E7360C6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Rental markets</a:t>
            </a:r>
          </a:p>
          <a:p>
            <a:pPr lvl="1"/>
            <a:r>
              <a:rPr lang="en-US" dirty="0"/>
              <a:t>Eviction moratoria are over.</a:t>
            </a:r>
          </a:p>
          <a:p>
            <a:pPr lvl="2"/>
            <a:r>
              <a:rPr lang="en-US" dirty="0"/>
              <a:t>CA: Making payments can stay + 25%.</a:t>
            </a:r>
          </a:p>
          <a:p>
            <a:pPr lvl="2"/>
            <a:r>
              <a:rPr lang="en-US" dirty="0"/>
              <a:t>Self-evictions?</a:t>
            </a:r>
          </a:p>
          <a:p>
            <a:pPr lvl="1"/>
            <a:r>
              <a:rPr lang="en-US" dirty="0"/>
              <a:t>Not enough in the American Rescue Plan.</a:t>
            </a:r>
          </a:p>
          <a:p>
            <a:pPr lvl="1"/>
            <a:r>
              <a:rPr lang="en-US" dirty="0"/>
              <a:t>Reports of rents rising significantly.</a:t>
            </a:r>
          </a:p>
          <a:p>
            <a:r>
              <a:rPr lang="en-US" dirty="0"/>
              <a:t>Owned homes</a:t>
            </a:r>
          </a:p>
          <a:p>
            <a:pPr lvl="1"/>
            <a:r>
              <a:rPr lang="en-US" dirty="0"/>
              <a:t>Depends on location. </a:t>
            </a:r>
          </a:p>
          <a:p>
            <a:pPr lvl="2"/>
            <a:r>
              <a:rPr lang="en-US" dirty="0"/>
              <a:t>San Francisco – recovering.</a:t>
            </a:r>
          </a:p>
          <a:p>
            <a:pPr lvl="2"/>
            <a:r>
              <a:rPr lang="en-US" dirty="0"/>
              <a:t>Los Angeles County – continued strength.</a:t>
            </a:r>
          </a:p>
          <a:p>
            <a:pPr lvl="1"/>
            <a:r>
              <a:rPr lang="en-US" dirty="0"/>
              <a:t>Size matters: large homes are selling particularly well.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93F26-5504-4C48-AD12-0722AA32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8548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Cost of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912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Housing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6096001" y="1598140"/>
            <a:ext cx="5771223" cy="384561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6CB5E-64BE-4749-8FD1-715688D8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r:link="rId6"/>
          <a:srcRect/>
          <a:stretch>
            <a:fillRect/>
          </a:stretch>
        </p:blipFill>
        <p:spPr>
          <a:xfrm>
            <a:off x="208733" y="1608204"/>
            <a:ext cx="5779008" cy="3850798"/>
          </a:xfrm>
        </p:spPr>
      </p:pic>
    </p:spTree>
    <p:extLst>
      <p:ext uri="{BB962C8B-B14F-4D97-AF65-F5344CB8AC3E}">
        <p14:creationId xmlns:p14="http://schemas.microsoft.com/office/powerpoint/2010/main" val="41593250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8DF6-3367-1F41-97D5-77D91664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Estate Prices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9383E5-193A-D84D-AEBA-C1B55C972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399064" y="852866"/>
            <a:ext cx="7393870" cy="53773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9A66-94B0-BE4F-A164-63E3F3AB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62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The U.S. Economy</a:t>
            </a:r>
          </a:p>
          <a:p>
            <a:pPr lvl="1"/>
            <a:r>
              <a:rPr lang="en-US" dirty="0"/>
              <a:t>Total Output</a:t>
            </a:r>
          </a:p>
          <a:p>
            <a:pPr lvl="1"/>
            <a:r>
              <a:rPr lang="en-US" dirty="0"/>
              <a:t>Policy Support</a:t>
            </a:r>
          </a:p>
          <a:p>
            <a:pPr lvl="1"/>
            <a:r>
              <a:rPr lang="en-US" dirty="0"/>
              <a:t>Labor Market 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Great Resignation</a:t>
            </a:r>
          </a:p>
          <a:p>
            <a:pPr lvl="1"/>
            <a:r>
              <a:rPr lang="en-US" dirty="0"/>
              <a:t>Equity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311040-8D72-0646-94A9-932B216A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116663" y="1325563"/>
            <a:ext cx="5934942" cy="43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551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Pandemic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71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32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king Real Progress…Until Omicron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46" y="1169377"/>
            <a:ext cx="9979269" cy="43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2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Cali</a:t>
            </a:r>
            <a:r>
              <a:rPr lang="en-US" dirty="0"/>
              <a:t>fornia Cases Were Falling Nicely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2130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NYTimes</a:t>
            </a:r>
            <a:r>
              <a:rPr lang="en-US" sz="1200" dirty="0"/>
              <a:t>, Jan. 11, 2022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42188" y="3943607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0" y="1819946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1" y="1333500"/>
            <a:ext cx="1157343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58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lifornia – Hospitalizations and Deaths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62446" y="6595351"/>
            <a:ext cx="2188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New York Times, Jan. 11, 2022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966" y="2079812"/>
            <a:ext cx="9502588" cy="27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587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15276</TotalTime>
  <Words>1415</Words>
  <Application>Microsoft Macintosh PowerPoint</Application>
  <PresentationFormat>Widescreen</PresentationFormat>
  <Paragraphs>273</Paragraphs>
  <Slides>50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Credits and Disclaimer</vt:lpstr>
      <vt:lpstr>Outline</vt:lpstr>
      <vt:lpstr>State of the Pandemic</vt:lpstr>
      <vt:lpstr>Making Real Progress…Until Omicron</vt:lpstr>
      <vt:lpstr>California Cases Were Falling Nicely</vt:lpstr>
      <vt:lpstr> California – Hospitalizations and Deaths </vt:lpstr>
      <vt:lpstr>The U.S. Economy</vt:lpstr>
      <vt:lpstr>GDP Trajectory: Pandemic Plunge and Recovery</vt:lpstr>
      <vt:lpstr>Spending Patterns Since First US Case</vt:lpstr>
      <vt:lpstr>But Not All Industries Were Equally Harmed</vt:lpstr>
      <vt:lpstr> Unprecedented Policy Support </vt:lpstr>
      <vt:lpstr> Employment Changes - US </vt:lpstr>
      <vt:lpstr>Employment Gap</vt:lpstr>
      <vt:lpstr>Labor Force Participation and Unemployment </vt:lpstr>
      <vt:lpstr> Labor Force Growth in San Luis Obispo Co. </vt:lpstr>
      <vt:lpstr>Inflation News – Today </vt:lpstr>
      <vt:lpstr>Inflation – PCE and Fed Suggest: I don’t know.</vt:lpstr>
      <vt:lpstr>Measure of Inflation Expectations</vt:lpstr>
      <vt:lpstr>PowerPoint Presentation</vt:lpstr>
      <vt:lpstr>We’re Buying Mostly … Stuff</vt:lpstr>
      <vt:lpstr>Inflation: Concentrated</vt:lpstr>
      <vt:lpstr>Corporate Profits…Adding to Inflation?</vt:lpstr>
      <vt:lpstr>Projected Policy Changes - Fed </vt:lpstr>
      <vt:lpstr>FedReaction </vt:lpstr>
      <vt:lpstr>Equity Markets – Is there Overvaluation? </vt:lpstr>
      <vt:lpstr>The Great Resignation</vt:lpstr>
      <vt:lpstr>Quits Are High! The Great Resignation</vt:lpstr>
      <vt:lpstr>Quits – Rising, but More in Some Industries</vt:lpstr>
      <vt:lpstr>This is Happening as Nominal Wages Rise</vt:lpstr>
      <vt:lpstr>Inflation Adjusted Wages Are Falling</vt:lpstr>
      <vt:lpstr>Declining Resources May Change Things</vt:lpstr>
      <vt:lpstr>Primary Topics Covered</vt:lpstr>
      <vt:lpstr>Conclusion</vt:lpstr>
      <vt:lpstr>Best Measures of Progress</vt:lpstr>
      <vt:lpstr> Thank you!</vt:lpstr>
      <vt:lpstr>www.NEEDelegation.org/LocalGraphs </vt:lpstr>
      <vt:lpstr> Available NEED Topics Include:</vt:lpstr>
      <vt:lpstr>Trends in Labor Force Participation</vt:lpstr>
      <vt:lpstr>Supply Chains Are at the Core</vt:lpstr>
      <vt:lpstr>What Are Supply Chains?</vt:lpstr>
      <vt:lpstr>Puzzle:  Is Inflation Permanently Higher?</vt:lpstr>
      <vt:lpstr>Telecommuting – Will it Stick?</vt:lpstr>
      <vt:lpstr>Residential Real Estate</vt:lpstr>
      <vt:lpstr>Inflation – Cost of Rent</vt:lpstr>
      <vt:lpstr> Home Prices and Housing Starts</vt:lpstr>
      <vt:lpstr>Real Estate Prices</vt:lpstr>
      <vt:lpstr>RE Experiences Differ!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240</cp:revision>
  <cp:lastPrinted>2022-01-12T21:10:45Z</cp:lastPrinted>
  <dcterms:created xsi:type="dcterms:W3CDTF">2017-05-03T22:30:38Z</dcterms:created>
  <dcterms:modified xsi:type="dcterms:W3CDTF">2022-01-12T21:11:56Z</dcterms:modified>
</cp:coreProperties>
</file>